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31629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393635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26013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36608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48262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3D7F005-705B-4B8F-BF3C-25468B95AF78}" type="datetimeFigureOut">
              <a:rPr lang="en-US" smtClean="0"/>
              <a:t>8/2/2022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2352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3D7F005-705B-4B8F-BF3C-25468B95AF78}" type="datetimeFigureOut">
              <a:rPr lang="en-US" smtClean="0"/>
              <a:t>8/2/2022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419657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3D7F005-705B-4B8F-BF3C-25468B95AF78}" type="datetimeFigureOut">
              <a:rPr lang="en-US" smtClean="0"/>
              <a:t>8/2/2022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59918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3D7F005-705B-4B8F-BF3C-25468B95AF78}" type="datetimeFigureOut">
              <a:rPr lang="en-US" smtClean="0"/>
              <a:t>8/2/2022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46016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D7F005-705B-4B8F-BF3C-25468B95AF78}" type="datetimeFigureOut">
              <a:rPr lang="en-US" smtClean="0"/>
              <a:t>8/2/2022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412895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D7F005-705B-4B8F-BF3C-25468B95AF78}" type="datetimeFigureOut">
              <a:rPr lang="en-US" smtClean="0"/>
              <a:t>8/2/2022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C751B3-CCD5-4DA6-A216-47607EE746D1}" type="slidenum">
              <a:rPr lang="en-US" smtClean="0"/>
              <a:t>‹#›</a:t>
            </a:fld>
            <a:endParaRPr lang="en-US"/>
          </a:p>
        </p:txBody>
      </p:sp>
    </p:spTree>
    <p:extLst>
      <p:ext uri="{BB962C8B-B14F-4D97-AF65-F5344CB8AC3E}">
        <p14:creationId xmlns:p14="http://schemas.microsoft.com/office/powerpoint/2010/main" val="171187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7F005-705B-4B8F-BF3C-25468B95AF78}" type="datetimeFigureOut">
              <a:rPr lang="en-US" smtClean="0"/>
              <a:t>8/2/2022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751B3-CCD5-4DA6-A216-47607EE746D1}" type="slidenum">
              <a:rPr lang="en-US" smtClean="0"/>
              <a:t>‹#›</a:t>
            </a:fld>
            <a:endParaRPr lang="en-US"/>
          </a:p>
        </p:txBody>
      </p:sp>
    </p:spTree>
    <p:extLst>
      <p:ext uri="{BB962C8B-B14F-4D97-AF65-F5344CB8AC3E}">
        <p14:creationId xmlns:p14="http://schemas.microsoft.com/office/powerpoint/2010/main" val="334306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764704"/>
            <a:ext cx="7772400" cy="1470025"/>
          </a:xfrm>
        </p:spPr>
        <p:txBody>
          <a:bodyPr/>
          <a:lstStyle/>
          <a:p>
            <a:r>
              <a:rPr lang="ar-IQ" dirty="0" smtClean="0"/>
              <a:t>محاضرة مكننة </a:t>
            </a:r>
            <a:r>
              <a:rPr lang="ar-IQ" smtClean="0"/>
              <a:t>انتاج </a:t>
            </a:r>
            <a:r>
              <a:rPr lang="ar-IQ" smtClean="0"/>
              <a:t>حيواني</a:t>
            </a:r>
            <a:endParaRPr lang="en-US" dirty="0"/>
          </a:p>
        </p:txBody>
      </p:sp>
      <p:sp>
        <p:nvSpPr>
          <p:cNvPr id="3" name="عنوان فرعي 2"/>
          <p:cNvSpPr>
            <a:spLocks noGrp="1"/>
          </p:cNvSpPr>
          <p:nvPr>
            <p:ph type="subTitle" idx="1"/>
          </p:nvPr>
        </p:nvSpPr>
        <p:spPr>
          <a:xfrm>
            <a:off x="1403648" y="2708920"/>
            <a:ext cx="6400800" cy="2232248"/>
          </a:xfrm>
        </p:spPr>
        <p:txBody>
          <a:bodyPr>
            <a:normAutofit fontScale="77500" lnSpcReduction="20000"/>
          </a:bodyPr>
          <a:lstStyle/>
          <a:p>
            <a:r>
              <a:rPr lang="ar-IQ" sz="5400" dirty="0" smtClean="0">
                <a:solidFill>
                  <a:schemeClr val="tx1"/>
                </a:solidFill>
              </a:rPr>
              <a:t>معدات الاعلاف</a:t>
            </a:r>
          </a:p>
          <a:p>
            <a:r>
              <a:rPr lang="ar-IQ" sz="4500" dirty="0" smtClean="0">
                <a:solidFill>
                  <a:srgbClr val="FF0000"/>
                </a:solidFill>
              </a:rPr>
              <a:t>نتناول في هذه المحاضرة تعريف الاعلاف ومعدات حصاد الاعلاف </a:t>
            </a:r>
          </a:p>
          <a:p>
            <a:r>
              <a:rPr lang="ar-IQ" sz="4500" dirty="0" smtClean="0">
                <a:solidFill>
                  <a:srgbClr val="FF0000"/>
                </a:solidFill>
              </a:rPr>
              <a:t>( القاصلات)</a:t>
            </a:r>
            <a:r>
              <a:rPr lang="ar-IQ" dirty="0" smtClean="0">
                <a:solidFill>
                  <a:srgbClr val="FF0000"/>
                </a:solidFill>
              </a:rPr>
              <a:t> </a:t>
            </a:r>
            <a:r>
              <a:rPr lang="ar-IQ" sz="5400" dirty="0" smtClean="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45415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ar-IQ" sz="3600" dirty="0" smtClean="0"/>
              <a:t>الاجزاء الاساسية في القاصلة القرصية </a:t>
            </a:r>
            <a:endParaRPr lang="en-US" sz="3600" dirty="0"/>
          </a:p>
        </p:txBody>
      </p:sp>
      <p:pic>
        <p:nvPicPr>
          <p:cNvPr id="3" name="صورة 2"/>
          <p:cNvPicPr/>
          <p:nvPr/>
        </p:nvPicPr>
        <p:blipFill>
          <a:blip r:embed="rId2"/>
          <a:stretch>
            <a:fillRect/>
          </a:stretch>
        </p:blipFill>
        <p:spPr>
          <a:xfrm>
            <a:off x="1187624" y="908720"/>
            <a:ext cx="6625856" cy="5544616"/>
          </a:xfrm>
          <a:prstGeom prst="rect">
            <a:avLst/>
          </a:prstGeom>
        </p:spPr>
      </p:pic>
    </p:spTree>
    <p:extLst>
      <p:ext uri="{BB962C8B-B14F-4D97-AF65-F5344CB8AC3E}">
        <p14:creationId xmlns:p14="http://schemas.microsoft.com/office/powerpoint/2010/main" val="238318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IQ" sz="4000" dirty="0" smtClean="0"/>
              <a:t>القاصلة الدورانية الاسطوانية </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912768" cy="339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شكل حر 2"/>
          <p:cNvSpPr/>
          <p:nvPr/>
        </p:nvSpPr>
        <p:spPr>
          <a:xfrm>
            <a:off x="6428509" y="3629891"/>
            <a:ext cx="1485844" cy="858982"/>
          </a:xfrm>
          <a:custGeom>
            <a:avLst/>
            <a:gdLst>
              <a:gd name="connsiteX0" fmla="*/ 1399309 w 1485844"/>
              <a:gd name="connsiteY0" fmla="*/ 263236 h 858982"/>
              <a:gd name="connsiteX1" fmla="*/ 1274618 w 1485844"/>
              <a:gd name="connsiteY1" fmla="*/ 221673 h 858982"/>
              <a:gd name="connsiteX2" fmla="*/ 1136073 w 1485844"/>
              <a:gd name="connsiteY2" fmla="*/ 180109 h 858982"/>
              <a:gd name="connsiteX3" fmla="*/ 1094509 w 1485844"/>
              <a:gd name="connsiteY3" fmla="*/ 152400 h 858982"/>
              <a:gd name="connsiteX4" fmla="*/ 1011382 w 1485844"/>
              <a:gd name="connsiteY4" fmla="*/ 124691 h 858982"/>
              <a:gd name="connsiteX5" fmla="*/ 914400 w 1485844"/>
              <a:gd name="connsiteY5" fmla="*/ 96982 h 858982"/>
              <a:gd name="connsiteX6" fmla="*/ 831273 w 1485844"/>
              <a:gd name="connsiteY6" fmla="*/ 55418 h 858982"/>
              <a:gd name="connsiteX7" fmla="*/ 789709 w 1485844"/>
              <a:gd name="connsiteY7" fmla="*/ 27709 h 858982"/>
              <a:gd name="connsiteX8" fmla="*/ 706582 w 1485844"/>
              <a:gd name="connsiteY8" fmla="*/ 13854 h 858982"/>
              <a:gd name="connsiteX9" fmla="*/ 665018 w 1485844"/>
              <a:gd name="connsiteY9" fmla="*/ 0 h 858982"/>
              <a:gd name="connsiteX10" fmla="*/ 346364 w 1485844"/>
              <a:gd name="connsiteY10" fmla="*/ 27709 h 858982"/>
              <a:gd name="connsiteX11" fmla="*/ 221673 w 1485844"/>
              <a:gd name="connsiteY11" fmla="*/ 69273 h 858982"/>
              <a:gd name="connsiteX12" fmla="*/ 180109 w 1485844"/>
              <a:gd name="connsiteY12" fmla="*/ 83127 h 858982"/>
              <a:gd name="connsiteX13" fmla="*/ 110836 w 1485844"/>
              <a:gd name="connsiteY13" fmla="*/ 138545 h 858982"/>
              <a:gd name="connsiteX14" fmla="*/ 96982 w 1485844"/>
              <a:gd name="connsiteY14" fmla="*/ 180109 h 858982"/>
              <a:gd name="connsiteX15" fmla="*/ 69273 w 1485844"/>
              <a:gd name="connsiteY15" fmla="*/ 221673 h 858982"/>
              <a:gd name="connsiteX16" fmla="*/ 41564 w 1485844"/>
              <a:gd name="connsiteY16" fmla="*/ 346364 h 858982"/>
              <a:gd name="connsiteX17" fmla="*/ 27709 w 1485844"/>
              <a:gd name="connsiteY17" fmla="*/ 401782 h 858982"/>
              <a:gd name="connsiteX18" fmla="*/ 0 w 1485844"/>
              <a:gd name="connsiteY18" fmla="*/ 512618 h 858982"/>
              <a:gd name="connsiteX19" fmla="*/ 41564 w 1485844"/>
              <a:gd name="connsiteY19" fmla="*/ 706582 h 858982"/>
              <a:gd name="connsiteX20" fmla="*/ 83127 w 1485844"/>
              <a:gd name="connsiteY20" fmla="*/ 734291 h 858982"/>
              <a:gd name="connsiteX21" fmla="*/ 124691 w 1485844"/>
              <a:gd name="connsiteY21" fmla="*/ 748145 h 858982"/>
              <a:gd name="connsiteX22" fmla="*/ 207818 w 1485844"/>
              <a:gd name="connsiteY22" fmla="*/ 789709 h 858982"/>
              <a:gd name="connsiteX23" fmla="*/ 263236 w 1485844"/>
              <a:gd name="connsiteY23" fmla="*/ 817418 h 858982"/>
              <a:gd name="connsiteX24" fmla="*/ 318655 w 1485844"/>
              <a:gd name="connsiteY24" fmla="*/ 831273 h 858982"/>
              <a:gd name="connsiteX25" fmla="*/ 443346 w 1485844"/>
              <a:gd name="connsiteY25" fmla="*/ 858982 h 858982"/>
              <a:gd name="connsiteX26" fmla="*/ 845127 w 1485844"/>
              <a:gd name="connsiteY26" fmla="*/ 845127 h 858982"/>
              <a:gd name="connsiteX27" fmla="*/ 886691 w 1485844"/>
              <a:gd name="connsiteY27" fmla="*/ 817418 h 858982"/>
              <a:gd name="connsiteX28" fmla="*/ 969818 w 1485844"/>
              <a:gd name="connsiteY28" fmla="*/ 803564 h 858982"/>
              <a:gd name="connsiteX29" fmla="*/ 1011382 w 1485844"/>
              <a:gd name="connsiteY29" fmla="*/ 789709 h 858982"/>
              <a:gd name="connsiteX30" fmla="*/ 1066800 w 1485844"/>
              <a:gd name="connsiteY30" fmla="*/ 762000 h 858982"/>
              <a:gd name="connsiteX31" fmla="*/ 1136073 w 1485844"/>
              <a:gd name="connsiteY31" fmla="*/ 748145 h 858982"/>
              <a:gd name="connsiteX32" fmla="*/ 1177636 w 1485844"/>
              <a:gd name="connsiteY32" fmla="*/ 720436 h 858982"/>
              <a:gd name="connsiteX33" fmla="*/ 1316182 w 1485844"/>
              <a:gd name="connsiteY33" fmla="*/ 665018 h 858982"/>
              <a:gd name="connsiteX34" fmla="*/ 1399309 w 1485844"/>
              <a:gd name="connsiteY34" fmla="*/ 609600 h 858982"/>
              <a:gd name="connsiteX35" fmla="*/ 1440873 w 1485844"/>
              <a:gd name="connsiteY35" fmla="*/ 581891 h 858982"/>
              <a:gd name="connsiteX36" fmla="*/ 1468582 w 1485844"/>
              <a:gd name="connsiteY36" fmla="*/ 540327 h 858982"/>
              <a:gd name="connsiteX37" fmla="*/ 1468582 w 1485844"/>
              <a:gd name="connsiteY37" fmla="*/ 346364 h 858982"/>
              <a:gd name="connsiteX38" fmla="*/ 1440873 w 1485844"/>
              <a:gd name="connsiteY38" fmla="*/ 318654 h 858982"/>
              <a:gd name="connsiteX39" fmla="*/ 1371600 w 1485844"/>
              <a:gd name="connsiteY39" fmla="*/ 249382 h 858982"/>
              <a:gd name="connsiteX40" fmla="*/ 1343891 w 1485844"/>
              <a:gd name="connsiteY40" fmla="*/ 249382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85844" h="858982">
                <a:moveTo>
                  <a:pt x="1399309" y="263236"/>
                </a:moveTo>
                <a:cubicBezTo>
                  <a:pt x="1260404" y="207674"/>
                  <a:pt x="1393940" y="257469"/>
                  <a:pt x="1274618" y="221673"/>
                </a:cubicBezTo>
                <a:cubicBezTo>
                  <a:pt x="1105942" y="171071"/>
                  <a:pt x="1263822" y="212047"/>
                  <a:pt x="1136073" y="180109"/>
                </a:cubicBezTo>
                <a:cubicBezTo>
                  <a:pt x="1122218" y="170873"/>
                  <a:pt x="1109725" y="159163"/>
                  <a:pt x="1094509" y="152400"/>
                </a:cubicBezTo>
                <a:cubicBezTo>
                  <a:pt x="1067819" y="140538"/>
                  <a:pt x="1039091" y="133927"/>
                  <a:pt x="1011382" y="124691"/>
                </a:cubicBezTo>
                <a:cubicBezTo>
                  <a:pt x="951750" y="104814"/>
                  <a:pt x="983991" y="114379"/>
                  <a:pt x="914400" y="96982"/>
                </a:cubicBezTo>
                <a:cubicBezTo>
                  <a:pt x="795282" y="17571"/>
                  <a:pt x="945994" y="112779"/>
                  <a:pt x="831273" y="55418"/>
                </a:cubicBezTo>
                <a:cubicBezTo>
                  <a:pt x="816380" y="47971"/>
                  <a:pt x="805506" y="32975"/>
                  <a:pt x="789709" y="27709"/>
                </a:cubicBezTo>
                <a:cubicBezTo>
                  <a:pt x="763059" y="18826"/>
                  <a:pt x="734004" y="19948"/>
                  <a:pt x="706582" y="13854"/>
                </a:cubicBezTo>
                <a:cubicBezTo>
                  <a:pt x="692326" y="10686"/>
                  <a:pt x="678873" y="4618"/>
                  <a:pt x="665018" y="0"/>
                </a:cubicBezTo>
                <a:cubicBezTo>
                  <a:pt x="570784" y="5235"/>
                  <a:pt x="446743" y="333"/>
                  <a:pt x="346364" y="27709"/>
                </a:cubicBezTo>
                <a:cubicBezTo>
                  <a:pt x="346321" y="27721"/>
                  <a:pt x="242476" y="62339"/>
                  <a:pt x="221673" y="69273"/>
                </a:cubicBezTo>
                <a:lnTo>
                  <a:pt x="180109" y="83127"/>
                </a:lnTo>
                <a:cubicBezTo>
                  <a:pt x="161234" y="95711"/>
                  <a:pt x="123996" y="116612"/>
                  <a:pt x="110836" y="138545"/>
                </a:cubicBezTo>
                <a:cubicBezTo>
                  <a:pt x="103322" y="151068"/>
                  <a:pt x="103513" y="167047"/>
                  <a:pt x="96982" y="180109"/>
                </a:cubicBezTo>
                <a:cubicBezTo>
                  <a:pt x="89536" y="195002"/>
                  <a:pt x="78509" y="207818"/>
                  <a:pt x="69273" y="221673"/>
                </a:cubicBezTo>
                <a:cubicBezTo>
                  <a:pt x="35484" y="356826"/>
                  <a:pt x="76742" y="188064"/>
                  <a:pt x="41564" y="346364"/>
                </a:cubicBezTo>
                <a:cubicBezTo>
                  <a:pt x="37433" y="364952"/>
                  <a:pt x="31840" y="383194"/>
                  <a:pt x="27709" y="401782"/>
                </a:cubicBezTo>
                <a:cubicBezTo>
                  <a:pt x="5417" y="502097"/>
                  <a:pt x="24759" y="438343"/>
                  <a:pt x="0" y="512618"/>
                </a:cubicBezTo>
                <a:cubicBezTo>
                  <a:pt x="6784" y="587240"/>
                  <a:pt x="-11639" y="653378"/>
                  <a:pt x="41564" y="706582"/>
                </a:cubicBezTo>
                <a:cubicBezTo>
                  <a:pt x="53338" y="718356"/>
                  <a:pt x="68234" y="726845"/>
                  <a:pt x="83127" y="734291"/>
                </a:cubicBezTo>
                <a:cubicBezTo>
                  <a:pt x="96189" y="740822"/>
                  <a:pt x="110836" y="743527"/>
                  <a:pt x="124691" y="748145"/>
                </a:cubicBezTo>
                <a:cubicBezTo>
                  <a:pt x="204566" y="801394"/>
                  <a:pt x="127515" y="755293"/>
                  <a:pt x="207818" y="789709"/>
                </a:cubicBezTo>
                <a:cubicBezTo>
                  <a:pt x="226801" y="797845"/>
                  <a:pt x="243898" y="810166"/>
                  <a:pt x="263236" y="817418"/>
                </a:cubicBezTo>
                <a:cubicBezTo>
                  <a:pt x="281065" y="824104"/>
                  <a:pt x="300346" y="826042"/>
                  <a:pt x="318655" y="831273"/>
                </a:cubicBezTo>
                <a:cubicBezTo>
                  <a:pt x="414151" y="858557"/>
                  <a:pt x="293332" y="833979"/>
                  <a:pt x="443346" y="858982"/>
                </a:cubicBezTo>
                <a:cubicBezTo>
                  <a:pt x="577273" y="854364"/>
                  <a:pt x="711705" y="857635"/>
                  <a:pt x="845127" y="845127"/>
                </a:cubicBezTo>
                <a:cubicBezTo>
                  <a:pt x="861705" y="843573"/>
                  <a:pt x="870894" y="822683"/>
                  <a:pt x="886691" y="817418"/>
                </a:cubicBezTo>
                <a:cubicBezTo>
                  <a:pt x="913341" y="808535"/>
                  <a:pt x="942109" y="808182"/>
                  <a:pt x="969818" y="803564"/>
                </a:cubicBezTo>
                <a:cubicBezTo>
                  <a:pt x="983673" y="798946"/>
                  <a:pt x="997959" y="795462"/>
                  <a:pt x="1011382" y="789709"/>
                </a:cubicBezTo>
                <a:cubicBezTo>
                  <a:pt x="1030365" y="781573"/>
                  <a:pt x="1047207" y="768531"/>
                  <a:pt x="1066800" y="762000"/>
                </a:cubicBezTo>
                <a:cubicBezTo>
                  <a:pt x="1089140" y="754553"/>
                  <a:pt x="1112982" y="752763"/>
                  <a:pt x="1136073" y="748145"/>
                </a:cubicBezTo>
                <a:cubicBezTo>
                  <a:pt x="1149927" y="738909"/>
                  <a:pt x="1162420" y="727199"/>
                  <a:pt x="1177636" y="720436"/>
                </a:cubicBezTo>
                <a:cubicBezTo>
                  <a:pt x="1279597" y="675120"/>
                  <a:pt x="1235177" y="713621"/>
                  <a:pt x="1316182" y="665018"/>
                </a:cubicBezTo>
                <a:cubicBezTo>
                  <a:pt x="1344738" y="647884"/>
                  <a:pt x="1371600" y="628073"/>
                  <a:pt x="1399309" y="609600"/>
                </a:cubicBezTo>
                <a:lnTo>
                  <a:pt x="1440873" y="581891"/>
                </a:lnTo>
                <a:cubicBezTo>
                  <a:pt x="1450109" y="568036"/>
                  <a:pt x="1461135" y="555220"/>
                  <a:pt x="1468582" y="540327"/>
                </a:cubicBezTo>
                <a:cubicBezTo>
                  <a:pt x="1498727" y="480036"/>
                  <a:pt x="1483196" y="409694"/>
                  <a:pt x="1468582" y="346364"/>
                </a:cubicBezTo>
                <a:cubicBezTo>
                  <a:pt x="1465645" y="333636"/>
                  <a:pt x="1449033" y="328854"/>
                  <a:pt x="1440873" y="318654"/>
                </a:cubicBezTo>
                <a:cubicBezTo>
                  <a:pt x="1410448" y="280622"/>
                  <a:pt x="1420498" y="268941"/>
                  <a:pt x="1371600" y="249382"/>
                </a:cubicBezTo>
                <a:cubicBezTo>
                  <a:pt x="1363024" y="245952"/>
                  <a:pt x="1353127" y="249382"/>
                  <a:pt x="1343891" y="2493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1115616" y="4725144"/>
            <a:ext cx="6798737" cy="1200329"/>
          </a:xfrm>
          <a:prstGeom prst="rect">
            <a:avLst/>
          </a:prstGeom>
          <a:noFill/>
        </p:spPr>
        <p:txBody>
          <a:bodyPr wrap="square" rtlCol="0">
            <a:spAutoFit/>
          </a:bodyPr>
          <a:lstStyle/>
          <a:p>
            <a:pPr algn="r"/>
            <a:r>
              <a:rPr lang="ar-IQ" b="1" dirty="0" smtClean="0"/>
              <a:t>اسطوانات تحمل شفرتين الى ثلاث او اربع شفرات , تدور الاسطوانات حول المحور العمودي وكل اسطوانتين تدور باتجاهين متعاكسين تأخذ الحركة من عمود ماخذ القدرة في الجرار وتنقل لها الحركة بواسطة التروس وتستخدم القاصلة للمحصول العلفي المرتفع او العالي</a:t>
            </a:r>
            <a:r>
              <a:rPr lang="ar-IQ" dirty="0" smtClean="0"/>
              <a:t>  </a:t>
            </a:r>
            <a:endParaRPr lang="en-US" dirty="0"/>
          </a:p>
        </p:txBody>
      </p:sp>
    </p:spTree>
    <p:extLst>
      <p:ext uri="{BB962C8B-B14F-4D97-AF65-F5344CB8AC3E}">
        <p14:creationId xmlns:p14="http://schemas.microsoft.com/office/powerpoint/2010/main" val="340809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r>
              <a:rPr lang="ar-IQ" sz="4000" dirty="0" smtClean="0"/>
              <a:t>اجزاء القاصلة الاسطوانية</a:t>
            </a:r>
            <a:endParaRPr lang="en-US" sz="4000" dirty="0"/>
          </a:p>
        </p:txBody>
      </p:sp>
      <p:pic>
        <p:nvPicPr>
          <p:cNvPr id="3" name="صورة 2"/>
          <p:cNvPicPr/>
          <p:nvPr/>
        </p:nvPicPr>
        <p:blipFill>
          <a:blip r:embed="rId2"/>
          <a:stretch>
            <a:fillRect/>
          </a:stretch>
        </p:blipFill>
        <p:spPr>
          <a:xfrm>
            <a:off x="1187625" y="948690"/>
            <a:ext cx="6459998" cy="5504646"/>
          </a:xfrm>
          <a:prstGeom prst="rect">
            <a:avLst/>
          </a:prstGeom>
        </p:spPr>
      </p:pic>
    </p:spTree>
    <p:extLst>
      <p:ext uri="{BB962C8B-B14F-4D97-AF65-F5344CB8AC3E}">
        <p14:creationId xmlns:p14="http://schemas.microsoft.com/office/powerpoint/2010/main" val="281869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dirty="0" smtClean="0"/>
              <a:t>القاصلة المضربية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645" y="1556792"/>
            <a:ext cx="6785347" cy="363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4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normAutofit fontScale="90000"/>
          </a:bodyPr>
          <a:lstStyle/>
          <a:p>
            <a:pPr algn="r"/>
            <a:r>
              <a:rPr lang="ar-IQ" sz="3200" dirty="0" smtClean="0"/>
              <a:t>عبارة عن شفرات كثيرة تحمل على محور افقي وتأخذ الحركة من عمود ماخذ القدرة , تستخدم للمحاصيل المنخفضة وكذلك النباتات القوية والصلبة  </a:t>
            </a:r>
            <a:endParaRPr lang="en-US" sz="3200" dirty="0"/>
          </a:p>
        </p:txBody>
      </p:sp>
      <p:pic>
        <p:nvPicPr>
          <p:cNvPr id="3" name="صورة 2"/>
          <p:cNvPicPr/>
          <p:nvPr/>
        </p:nvPicPr>
        <p:blipFill>
          <a:blip r:embed="rId2"/>
          <a:stretch>
            <a:fillRect/>
          </a:stretch>
        </p:blipFill>
        <p:spPr>
          <a:xfrm>
            <a:off x="1828800" y="1484784"/>
            <a:ext cx="5486400" cy="2788920"/>
          </a:xfrm>
          <a:prstGeom prst="rect">
            <a:avLst/>
          </a:prstGeom>
        </p:spPr>
      </p:pic>
      <p:pic>
        <p:nvPicPr>
          <p:cNvPr id="4" name="صورة 3"/>
          <p:cNvPicPr/>
          <p:nvPr/>
        </p:nvPicPr>
        <p:blipFill>
          <a:blip r:embed="rId3"/>
          <a:stretch>
            <a:fillRect/>
          </a:stretch>
        </p:blipFill>
        <p:spPr>
          <a:xfrm>
            <a:off x="1803648" y="4273704"/>
            <a:ext cx="5486400" cy="2420198"/>
          </a:xfrm>
          <a:prstGeom prst="rect">
            <a:avLst/>
          </a:prstGeom>
        </p:spPr>
      </p:pic>
    </p:spTree>
    <p:extLst>
      <p:ext uri="{BB962C8B-B14F-4D97-AF65-F5344CB8AC3E}">
        <p14:creationId xmlns:p14="http://schemas.microsoft.com/office/powerpoint/2010/main" val="80502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552308" cy="505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26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74642"/>
          </a:xfrm>
        </p:spPr>
        <p:txBody>
          <a:bodyPr>
            <a:normAutofit/>
          </a:bodyPr>
          <a:lstStyle/>
          <a:p>
            <a:r>
              <a:rPr lang="ar-IQ" sz="3200" dirty="0" smtClean="0"/>
              <a:t>الاعلاف : </a:t>
            </a:r>
            <a:br>
              <a:rPr lang="ar-IQ" sz="3200" dirty="0" smtClean="0"/>
            </a:br>
            <a:r>
              <a:rPr lang="ar-IQ" sz="3200" dirty="0" smtClean="0"/>
              <a:t>العلف هو غذاء حيوانات المزرعة , ويضم اكثر من نوع اما العليقة فهي غذاء الحيوانات المتكونة من خليط لأكثر من نوع واحد من انواع العلف والعليقة المتزنة هي التي تكون خلطتها حاويه على جميع العناصر الغذائية التي يحتاجها الحيوان لديمومته وانتاجه من اللحم او الحليب </a:t>
            </a:r>
            <a:endParaRPr lang="en-US" sz="3200" dirty="0"/>
          </a:p>
        </p:txBody>
      </p:sp>
    </p:spTree>
    <p:extLst>
      <p:ext uri="{BB962C8B-B14F-4D97-AF65-F5344CB8AC3E}">
        <p14:creationId xmlns:p14="http://schemas.microsoft.com/office/powerpoint/2010/main" val="422245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fontScale="90000"/>
          </a:bodyPr>
          <a:lstStyle/>
          <a:p>
            <a:r>
              <a:rPr lang="ar-IQ" sz="3200" dirty="0" smtClean="0"/>
              <a:t>انواع الاعلاف </a:t>
            </a:r>
            <a:br>
              <a:rPr lang="ar-IQ" sz="3200" dirty="0" smtClean="0"/>
            </a:br>
            <a:r>
              <a:rPr lang="ar-IQ" sz="3200" dirty="0" smtClean="0"/>
              <a:t>1- </a:t>
            </a:r>
            <a:r>
              <a:rPr lang="ar-IQ" sz="3200" dirty="0" smtClean="0">
                <a:solidFill>
                  <a:srgbClr val="00B050"/>
                </a:solidFill>
              </a:rPr>
              <a:t>الاعلاف الخضراء </a:t>
            </a:r>
            <a:r>
              <a:rPr lang="ar-IQ" sz="3200" dirty="0" smtClean="0"/>
              <a:t>: تحتوي على نسبة رطوبة مرتفعة   وبروتين قليل ( كربوهيدراتية ) مثل الجت والبرسيم او المجموع الخضري والسيقان لأي محصول زراعي وممكن خزنها بطريقتين بعد الحصاد لتقديمها للحيوانات في الوقت المطلوب </a:t>
            </a:r>
            <a:br>
              <a:rPr lang="ar-IQ" sz="3200" dirty="0" smtClean="0"/>
            </a:br>
            <a:r>
              <a:rPr lang="ar-IQ" sz="3200" dirty="0" smtClean="0"/>
              <a:t>وهما</a:t>
            </a:r>
            <a:br>
              <a:rPr lang="ar-IQ" sz="3200" dirty="0" smtClean="0"/>
            </a:br>
            <a:r>
              <a:rPr lang="ar-IQ" sz="3200" dirty="0" smtClean="0">
                <a:solidFill>
                  <a:srgbClr val="00B050"/>
                </a:solidFill>
              </a:rPr>
              <a:t>أ-</a:t>
            </a:r>
            <a:r>
              <a:rPr lang="ar-IQ" sz="3200" dirty="0" smtClean="0"/>
              <a:t> </a:t>
            </a:r>
            <a:r>
              <a:rPr lang="ar-IQ" sz="3200" dirty="0" smtClean="0">
                <a:solidFill>
                  <a:srgbClr val="00B050"/>
                </a:solidFill>
              </a:rPr>
              <a:t>الدريس</a:t>
            </a:r>
            <a:r>
              <a:rPr lang="ar-IQ" sz="3200" dirty="0" smtClean="0"/>
              <a:t> : بعد الحصاد الذي يتم اثناء او خلال التزهير يتم نزع جزء من رطوبة العلف الاخضر ( تتطلب عدة مراحل) لحين وصولها الى 16-20 % </a:t>
            </a:r>
            <a:br>
              <a:rPr lang="ar-IQ" sz="3200" dirty="0" smtClean="0"/>
            </a:br>
            <a:r>
              <a:rPr lang="ar-IQ" sz="3200" dirty="0" smtClean="0">
                <a:solidFill>
                  <a:srgbClr val="00B050"/>
                </a:solidFill>
              </a:rPr>
              <a:t>ب-</a:t>
            </a:r>
            <a:r>
              <a:rPr lang="ar-IQ" sz="3200" dirty="0" smtClean="0"/>
              <a:t> </a:t>
            </a:r>
            <a:r>
              <a:rPr lang="ar-IQ" sz="3200" dirty="0" smtClean="0">
                <a:solidFill>
                  <a:srgbClr val="00B050"/>
                </a:solidFill>
              </a:rPr>
              <a:t>الغمير </a:t>
            </a:r>
            <a:r>
              <a:rPr lang="ar-IQ" sz="3200" dirty="0" smtClean="0"/>
              <a:t>(</a:t>
            </a:r>
            <a:r>
              <a:rPr lang="ar-IQ" sz="3200" dirty="0" err="1" smtClean="0"/>
              <a:t>السايلج</a:t>
            </a:r>
            <a:r>
              <a:rPr lang="ar-IQ" sz="3200" dirty="0" smtClean="0"/>
              <a:t>) : </a:t>
            </a:r>
            <a:r>
              <a:rPr lang="ar-IQ" sz="3200" dirty="0">
                <a:solidFill>
                  <a:prstClr val="black"/>
                </a:solidFill>
              </a:rPr>
              <a:t>بعد </a:t>
            </a:r>
            <a:r>
              <a:rPr lang="ar-IQ" sz="3200" dirty="0" smtClean="0">
                <a:solidFill>
                  <a:prstClr val="black"/>
                </a:solidFill>
              </a:rPr>
              <a:t>الحصاد ويكون محتوي على نسبة رطوبة عالية 55-75 % يتم خزنة بطريقة التخمير اللاهوائي اذ يثرم ثرم ناعم وتخلط معه نسبة من المواد المخمرة الحامضية او التمور التالفة او </a:t>
            </a:r>
            <a:r>
              <a:rPr lang="ar-IQ" sz="3200" dirty="0" err="1" smtClean="0">
                <a:solidFill>
                  <a:prstClr val="black"/>
                </a:solidFill>
              </a:rPr>
              <a:t>المولاس</a:t>
            </a:r>
            <a:r>
              <a:rPr lang="ar-IQ" sz="3200" dirty="0" smtClean="0">
                <a:solidFill>
                  <a:prstClr val="black"/>
                </a:solidFill>
              </a:rPr>
              <a:t> ثم يغطى بغطاء بلاستك لمنع دخول الهواء لفترة من الزمن .</a:t>
            </a:r>
            <a:r>
              <a:rPr lang="ar-IQ" sz="3200" dirty="0" smtClean="0"/>
              <a:t>  </a:t>
            </a:r>
            <a:br>
              <a:rPr lang="ar-IQ" sz="3200" dirty="0" smtClean="0"/>
            </a:br>
            <a:endParaRPr lang="en-US" sz="3200" dirty="0"/>
          </a:p>
        </p:txBody>
      </p:sp>
    </p:spTree>
    <p:extLst>
      <p:ext uri="{BB962C8B-B14F-4D97-AF65-F5344CB8AC3E}">
        <p14:creationId xmlns:p14="http://schemas.microsoft.com/office/powerpoint/2010/main" val="89983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18658"/>
          </a:xfrm>
        </p:spPr>
        <p:txBody>
          <a:bodyPr>
            <a:normAutofit/>
          </a:bodyPr>
          <a:lstStyle/>
          <a:p>
            <a:pPr algn="r"/>
            <a:r>
              <a:rPr lang="ar-IQ" sz="3200" dirty="0" smtClean="0"/>
              <a:t> 2- الاعلاف الجافة وهي قسمين ايضا </a:t>
            </a:r>
            <a:br>
              <a:rPr lang="ar-IQ" sz="3200" dirty="0" smtClean="0"/>
            </a:br>
            <a:r>
              <a:rPr lang="ar-IQ" sz="3200" dirty="0"/>
              <a:t> </a:t>
            </a:r>
            <a:r>
              <a:rPr lang="ar-IQ" sz="3200" dirty="0" smtClean="0"/>
              <a:t>أ- هي اما بقايا المحاصيل الزراعية التي تحصد بعد حصاد المحصول الاساسي وتكون جافة تماما ( الرطوبة اقل من 10 </a:t>
            </a:r>
            <a:br>
              <a:rPr lang="ar-IQ" sz="3200" dirty="0" smtClean="0"/>
            </a:br>
            <a:r>
              <a:rPr lang="ar-IQ" sz="3200" dirty="0" smtClean="0"/>
              <a:t>%) او هي عبارة عن الحشائش الطبيعية </a:t>
            </a:r>
            <a:br>
              <a:rPr lang="ar-IQ" sz="3200" dirty="0" smtClean="0"/>
            </a:br>
            <a:r>
              <a:rPr lang="ar-IQ" sz="3200" dirty="0" smtClean="0"/>
              <a:t>ب- حبوب المحاصيل مثل الحنطة , الشعير , الذرة او مخلفات المصانع مثل قشور الرز, قشور الحنطة , الخ وهذا النوع اي الحبوب هي العلف الاساسي للدواجن اما الحيوانات المجترة فغذائها خليط من الاعلاف الخضراء والجافة   </a:t>
            </a:r>
            <a:br>
              <a:rPr lang="ar-IQ" sz="3200" dirty="0" smtClean="0"/>
            </a:br>
            <a:r>
              <a:rPr lang="ar-IQ" sz="3200" dirty="0" smtClean="0"/>
              <a:t>ملاحظة: العلف المتكامل (العليقة المتزنة) تحتوي على العلف الاساسي مضاف له مكملات بروتينية مركزة واملاح وفيتامينات ومضادات امراض </a:t>
            </a:r>
            <a:endParaRPr lang="en-US" sz="3200" dirty="0"/>
          </a:p>
        </p:txBody>
      </p:sp>
    </p:spTree>
    <p:extLst>
      <p:ext uri="{BB962C8B-B14F-4D97-AF65-F5344CB8AC3E}">
        <p14:creationId xmlns:p14="http://schemas.microsoft.com/office/powerpoint/2010/main" val="66621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695827" cy="626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51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507288" cy="5170586"/>
          </a:xfrm>
        </p:spPr>
        <p:txBody>
          <a:bodyPr>
            <a:normAutofit/>
          </a:bodyPr>
          <a:lstStyle/>
          <a:p>
            <a:pPr algn="r"/>
            <a:r>
              <a:rPr lang="ar-IQ" sz="3200" dirty="0" smtClean="0"/>
              <a:t/>
            </a:r>
            <a:br>
              <a:rPr lang="ar-IQ" sz="3200" dirty="0" smtClean="0"/>
            </a:br>
            <a:r>
              <a:rPr lang="ar-IQ" sz="3200" dirty="0" smtClean="0"/>
              <a:t> معدات الحصاد ( القاصلات او المحشات) </a:t>
            </a:r>
            <a:br>
              <a:rPr lang="ar-IQ" sz="3200" dirty="0" smtClean="0"/>
            </a:br>
            <a:r>
              <a:rPr lang="en-US" sz="3200" dirty="0" smtClean="0"/>
              <a:t>Sickle mower</a:t>
            </a:r>
            <a:r>
              <a:rPr lang="ar-IQ" sz="3200" dirty="0" smtClean="0"/>
              <a:t>     1- قاصلات ترددية ومنها المنجلية </a:t>
            </a:r>
            <a:br>
              <a:rPr lang="ar-IQ" sz="3200" dirty="0" smtClean="0"/>
            </a:br>
            <a:r>
              <a:rPr lang="en-US" sz="3200" dirty="0" smtClean="0"/>
              <a:t>Rotary mower</a:t>
            </a:r>
            <a:r>
              <a:rPr lang="ar-IQ" sz="3200" dirty="0" smtClean="0"/>
              <a:t>    2- قاصلات دورانية : </a:t>
            </a:r>
            <a:br>
              <a:rPr lang="ar-IQ" sz="3200" dirty="0" smtClean="0"/>
            </a:br>
            <a:r>
              <a:rPr lang="en-US" sz="3200" dirty="0" smtClean="0"/>
              <a:t>Disk mower  </a:t>
            </a:r>
            <a:r>
              <a:rPr lang="ar-IQ" sz="3200" dirty="0" smtClean="0"/>
              <a:t>        أ- قاصلات قرصية</a:t>
            </a:r>
            <a:br>
              <a:rPr lang="ar-IQ" sz="3200" dirty="0" smtClean="0"/>
            </a:br>
            <a:r>
              <a:rPr lang="en-US" sz="3200" dirty="0" smtClean="0"/>
              <a:t> </a:t>
            </a:r>
            <a:r>
              <a:rPr lang="ar-IQ" sz="3200" dirty="0" smtClean="0"/>
              <a:t>  </a:t>
            </a:r>
            <a:r>
              <a:rPr lang="en-US" sz="3200" dirty="0" smtClean="0"/>
              <a:t>Drum mower</a:t>
            </a:r>
            <a:r>
              <a:rPr lang="ar-IQ" sz="3200" dirty="0" smtClean="0"/>
              <a:t>  ب- قاصلات اسطوانية  </a:t>
            </a:r>
            <a:r>
              <a:rPr lang="en-US" sz="3200" dirty="0" smtClean="0"/>
              <a:t>  </a:t>
            </a:r>
            <a:r>
              <a:rPr lang="ar-IQ" sz="3200" dirty="0" smtClean="0"/>
              <a:t>   </a:t>
            </a:r>
            <a:br>
              <a:rPr lang="ar-IQ" sz="3200" dirty="0" smtClean="0"/>
            </a:br>
            <a:r>
              <a:rPr lang="en-US" sz="3200" dirty="0" smtClean="0"/>
              <a:t>Flail mower</a:t>
            </a:r>
            <a:r>
              <a:rPr lang="ar-IQ" sz="3200" dirty="0" smtClean="0"/>
              <a:t>       ج- قاصلات مضربيه     </a:t>
            </a:r>
            <a:endParaRPr lang="en-US" sz="3200" dirty="0"/>
          </a:p>
        </p:txBody>
      </p:sp>
    </p:spTree>
    <p:extLst>
      <p:ext uri="{BB962C8B-B14F-4D97-AF65-F5344CB8AC3E}">
        <p14:creationId xmlns:p14="http://schemas.microsoft.com/office/powerpoint/2010/main" val="34558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850106"/>
          </a:xfrm>
        </p:spPr>
        <p:txBody>
          <a:bodyPr/>
          <a:lstStyle/>
          <a:p>
            <a:r>
              <a:rPr lang="ar-IQ" dirty="0" smtClean="0"/>
              <a:t>الاجزاء العامة في القاصلة المنجلية الترددية </a:t>
            </a:r>
            <a:endParaRPr lang="en-US" dirty="0"/>
          </a:p>
        </p:txBody>
      </p:sp>
      <p:pic>
        <p:nvPicPr>
          <p:cNvPr id="3" name="صورة 2"/>
          <p:cNvPicPr/>
          <p:nvPr/>
        </p:nvPicPr>
        <p:blipFill>
          <a:blip r:embed="rId2"/>
          <a:stretch>
            <a:fillRect/>
          </a:stretch>
        </p:blipFill>
        <p:spPr>
          <a:xfrm>
            <a:off x="1043608" y="1124744"/>
            <a:ext cx="6991672" cy="5400600"/>
          </a:xfrm>
          <a:prstGeom prst="rect">
            <a:avLst/>
          </a:prstGeom>
        </p:spPr>
      </p:pic>
    </p:spTree>
    <p:extLst>
      <p:ext uri="{BB962C8B-B14F-4D97-AF65-F5344CB8AC3E}">
        <p14:creationId xmlns:p14="http://schemas.microsoft.com/office/powerpoint/2010/main" val="170928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dirty="0" smtClean="0"/>
              <a:t>مكونات مجموعة القطع </a:t>
            </a:r>
            <a:endParaRPr lang="en-US" dirty="0"/>
          </a:p>
        </p:txBody>
      </p:sp>
      <p:pic>
        <p:nvPicPr>
          <p:cNvPr id="3" name="صورة 2"/>
          <p:cNvPicPr/>
          <p:nvPr/>
        </p:nvPicPr>
        <p:blipFill>
          <a:blip r:embed="rId2"/>
          <a:stretch>
            <a:fillRect/>
          </a:stretch>
        </p:blipFill>
        <p:spPr>
          <a:xfrm>
            <a:off x="971600" y="1268760"/>
            <a:ext cx="7180897" cy="4457218"/>
          </a:xfrm>
          <a:prstGeom prst="rect">
            <a:avLst/>
          </a:prstGeom>
        </p:spPr>
      </p:pic>
    </p:spTree>
    <p:extLst>
      <p:ext uri="{BB962C8B-B14F-4D97-AF65-F5344CB8AC3E}">
        <p14:creationId xmlns:p14="http://schemas.microsoft.com/office/powerpoint/2010/main" val="28407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القاصلات الدورانية </a:t>
            </a:r>
            <a:br>
              <a:rPr lang="ar-IQ" dirty="0" smtClean="0"/>
            </a:br>
            <a:r>
              <a:rPr lang="ar-IQ" dirty="0" smtClean="0"/>
              <a:t>1- القرصية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135490" cy="261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ربع نص 2"/>
          <p:cNvSpPr txBox="1"/>
          <p:nvPr/>
        </p:nvSpPr>
        <p:spPr>
          <a:xfrm>
            <a:off x="1475656" y="4247760"/>
            <a:ext cx="6192688" cy="1477328"/>
          </a:xfrm>
          <a:prstGeom prst="rect">
            <a:avLst/>
          </a:prstGeom>
          <a:noFill/>
        </p:spPr>
        <p:txBody>
          <a:bodyPr wrap="square" rtlCol="0">
            <a:spAutoFit/>
          </a:bodyPr>
          <a:lstStyle/>
          <a:p>
            <a:pPr algn="just" rtl="1"/>
            <a:r>
              <a:rPr lang="ar-IQ" dirty="0" smtClean="0"/>
              <a:t> </a:t>
            </a:r>
            <a:r>
              <a:rPr lang="ar-IQ" b="1" dirty="0" smtClean="0"/>
              <a:t>مجموعة اقراص تدور حول محاور عمودية وكل قرص يحمل شفرتين او اكثر تأخذ الحركة من عمود ماخذ القدرة في الجرار او محرك خاص ثم تنقل لها الحركة عبر مجموعة من التروس وكذلك يوجد فاصل ميكانيكي لفصل الاقراص عن المحرك او الجرار في حالة وجود عائق وتستخدم لحش المحصول العلفي المنخفض  </a:t>
            </a:r>
            <a:r>
              <a:rPr lang="ar-IQ" dirty="0" smtClean="0"/>
              <a:t> </a:t>
            </a:r>
            <a:endParaRPr lang="en-US" dirty="0"/>
          </a:p>
        </p:txBody>
      </p:sp>
    </p:spTree>
    <p:extLst>
      <p:ext uri="{BB962C8B-B14F-4D97-AF65-F5344CB8AC3E}">
        <p14:creationId xmlns:p14="http://schemas.microsoft.com/office/powerpoint/2010/main" val="99111556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165</Words>
  <Application>Microsoft Office PowerPoint</Application>
  <PresentationFormat>عرض على الشاشة (3:4)‏</PresentationFormat>
  <Paragraphs>18</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محاضرة مكننة انتاج حيواني</vt:lpstr>
      <vt:lpstr>الاعلاف :  العلف هو غذاء حيوانات المزرعة , ويضم اكثر من نوع اما العليقة فهي غذاء الحيوانات المتكونة من خليط لأكثر من نوع واحد من انواع العلف والعليقة المتزنة هي التي تكون خلطتها حاويه على جميع العناصر الغذائية التي يحتاجها الحيوان لديمومته وانتاجه من اللحم او الحليب </vt:lpstr>
      <vt:lpstr>انواع الاعلاف  1- الاعلاف الخضراء : تحتوي على نسبة رطوبة مرتفعة   وبروتين قليل ( كربوهيدراتية ) مثل الجت والبرسيم او المجموع الخضري والسيقان لأي محصول زراعي وممكن خزنها بطريقتين بعد الحصاد لتقديمها للحيوانات في الوقت المطلوب  وهما أ- الدريس : بعد الحصاد الذي يتم اثناء او خلال التزهير يتم نزع جزء من رطوبة العلف الاخضر ( تتطلب عدة مراحل) لحين وصولها الى 16-20 %  ب- الغمير (السايلج) : بعد الحصاد ويكون محتوي على نسبة رطوبة عالية 55-75 % يتم خزنة بطريقة التخمير اللاهوائي اذ يثرم ثرم ناعم وتخلط معه نسبة من المواد المخمرة الحامضية او التمور التالفة او المولاس ثم يغطى بغطاء بلاستك لمنع دخول الهواء لفترة من الزمن .   </vt:lpstr>
      <vt:lpstr> 2- الاعلاف الجافة وهي قسمين ايضا   أ- هي اما بقايا المحاصيل الزراعية التي تحصد بعد حصاد المحصول الاساسي وتكون جافة تماما ( الرطوبة اقل من 10  %) او هي عبارة عن الحشائش الطبيعية  ب- حبوب المحاصيل مثل الحنطة , الشعير , الذرة او مخلفات المصانع مثل قشور الرز, قشور الحنطة , الخ وهذا النوع اي الحبوب هي العلف الاساسي للدواجن اما الحيوانات المجترة فغذائها خليط من الاعلاف الخضراء والجافة    ملاحظة: العلف المتكامل (العليقة المتزنة) تحتوي على العلف الاساسي مضاف له مكملات بروتينية مركزة واملاح وفيتامينات ومضادات امراض </vt:lpstr>
      <vt:lpstr>عرض تقديمي في PowerPoint</vt:lpstr>
      <vt:lpstr>  معدات الحصاد ( القاصلات او المحشات)  Sickle mower     1- قاصلات ترددية ومنها المنجلية  Rotary mower    2- قاصلات دورانية :  Disk mower          أ- قاصلات قرصية    Drum mower  ب- قاصلات اسطوانية        Flail mower       ج- قاصلات مضربيه     </vt:lpstr>
      <vt:lpstr>الاجزاء العامة في القاصلة المنجلية الترددية </vt:lpstr>
      <vt:lpstr>مكونات مجموعة القطع </vt:lpstr>
      <vt:lpstr>القاصلات الدورانية  1- القرصية </vt:lpstr>
      <vt:lpstr>الاجزاء الاساسية في القاصلة القرصية </vt:lpstr>
      <vt:lpstr>القاصلة الدورانية الاسطوانية </vt:lpstr>
      <vt:lpstr>اجزاء القاصلة الاسطوانية</vt:lpstr>
      <vt:lpstr>القاصلة المضربية </vt:lpstr>
      <vt:lpstr>عبارة عن شفرات كثيرة تحمل على محور افقي وتأخذ الحركة من عمود ماخذ القدرة , تستخدم للمحاصيل المنخفضة وكذلك النباتات القوية والصلبة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مكننة انتاج حيواني 2</dc:title>
  <dc:creator>acer</dc:creator>
  <cp:lastModifiedBy>acer</cp:lastModifiedBy>
  <cp:revision>14</cp:revision>
  <dcterms:created xsi:type="dcterms:W3CDTF">2020-12-12T14:24:59Z</dcterms:created>
  <dcterms:modified xsi:type="dcterms:W3CDTF">2022-08-02T10:23:07Z</dcterms:modified>
</cp:coreProperties>
</file>